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grandir Wide Bold" charset="1" panose="00000805000000000000"/>
      <p:regular r:id="rId14"/>
    </p:embeddedFont>
    <p:embeddedFont>
      <p:font typeface="Agrandir Wide" charset="1" panose="00000505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62" r="-2714" b="-103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354994" y="6589673"/>
            <a:ext cx="8926697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b="true" sz="6068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WELCOME 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8551707"/>
            <a:ext cx="13048979" cy="173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b="true" sz="6068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SPOTIFY DATA DASHBOARD OVERVIEW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8" id="8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15" id="15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31910" y="1118314"/>
            <a:ext cx="10287015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b="true" sz="6068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INTRODUCTION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1910" y="3501992"/>
            <a:ext cx="9071189" cy="185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874" spc="-5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This report explores Spotify data, examining trends in song streams, top artists, and regional distribution. The analysis highlights the popularity of songs across various regions and over time.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16896" y="2241862"/>
            <a:ext cx="9267646" cy="551991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81772" y="9345931"/>
            <a:ext cx="1589599" cy="218887"/>
            <a:chOff x="0" y="0"/>
            <a:chExt cx="418660" cy="576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18660" cy="57649"/>
            </a:xfrm>
            <a:custGeom>
              <a:avLst/>
              <a:gdLst/>
              <a:ahLst/>
              <a:cxnLst/>
              <a:rect r="r" b="b" t="t" l="l"/>
              <a:pathLst>
                <a:path h="57649" w="418660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81772" y="9345931"/>
            <a:ext cx="2810500" cy="218887"/>
            <a:chOff x="0" y="0"/>
            <a:chExt cx="740214" cy="576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81772" y="9345931"/>
            <a:ext cx="2810500" cy="218887"/>
            <a:chOff x="0" y="0"/>
            <a:chExt cx="740214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43" id="43"/>
          <p:cNvSpPr txBox="true"/>
          <p:nvPr/>
        </p:nvSpPr>
        <p:spPr>
          <a:xfrm rot="0">
            <a:off x="350507" y="1202616"/>
            <a:ext cx="8568725" cy="1596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b="true" sz="5565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NUMBER OF SONGS BY REGION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588615" y="2281110"/>
            <a:ext cx="7750295" cy="5249917"/>
            <a:chOff x="0" y="0"/>
            <a:chExt cx="1199912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99912" cy="812800"/>
            </a:xfrm>
            <a:custGeom>
              <a:avLst/>
              <a:gdLst/>
              <a:ahLst/>
              <a:cxnLst/>
              <a:rect r="r" b="b" t="t" l="l"/>
              <a:pathLst>
                <a:path h="812800" w="1199912">
                  <a:moveTo>
                    <a:pt x="22975" y="0"/>
                  </a:moveTo>
                  <a:lnTo>
                    <a:pt x="1176937" y="0"/>
                  </a:lnTo>
                  <a:cubicBezTo>
                    <a:pt x="1183031" y="0"/>
                    <a:pt x="1188874" y="2421"/>
                    <a:pt x="1193183" y="6729"/>
                  </a:cubicBezTo>
                  <a:cubicBezTo>
                    <a:pt x="1197492" y="11038"/>
                    <a:pt x="1199912" y="16882"/>
                    <a:pt x="1199912" y="22975"/>
                  </a:cubicBezTo>
                  <a:lnTo>
                    <a:pt x="1199912" y="789825"/>
                  </a:lnTo>
                  <a:cubicBezTo>
                    <a:pt x="1199912" y="795918"/>
                    <a:pt x="1197492" y="801762"/>
                    <a:pt x="1193183" y="806071"/>
                  </a:cubicBezTo>
                  <a:cubicBezTo>
                    <a:pt x="1188874" y="810379"/>
                    <a:pt x="1183031" y="812800"/>
                    <a:pt x="1176937" y="812800"/>
                  </a:cubicBezTo>
                  <a:lnTo>
                    <a:pt x="22975" y="812800"/>
                  </a:lnTo>
                  <a:cubicBezTo>
                    <a:pt x="16882" y="812800"/>
                    <a:pt x="11038" y="810379"/>
                    <a:pt x="6729" y="806071"/>
                  </a:cubicBezTo>
                  <a:cubicBezTo>
                    <a:pt x="2421" y="801762"/>
                    <a:pt x="0" y="795918"/>
                    <a:pt x="0" y="789825"/>
                  </a:cubicBezTo>
                  <a:lnTo>
                    <a:pt x="0" y="22975"/>
                  </a:lnTo>
                  <a:cubicBezTo>
                    <a:pt x="0" y="16882"/>
                    <a:pt x="2421" y="11038"/>
                    <a:pt x="6729" y="6729"/>
                  </a:cubicBezTo>
                  <a:cubicBezTo>
                    <a:pt x="11038" y="2421"/>
                    <a:pt x="16882" y="0"/>
                    <a:pt x="22975" y="0"/>
                  </a:cubicBezTo>
                  <a:close/>
                </a:path>
              </a:pathLst>
            </a:custGeom>
            <a:blipFill>
              <a:blip r:embed="rId9"/>
              <a:stretch>
                <a:fillRect l="-740" t="0" r="-740" b="0"/>
              </a:stretch>
            </a:blip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77375" y="3469011"/>
            <a:ext cx="9511239" cy="1437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2734" spc="-54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The dataset reveals a significant concentration of songs in specific regions. Popular music hubs have a higher volume of songs, indicating regional dominance in the music industry.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3764449" y="9345931"/>
            <a:ext cx="2810500" cy="218887"/>
            <a:chOff x="0" y="0"/>
            <a:chExt cx="740214" cy="5764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108732" y="9345931"/>
            <a:ext cx="2810500" cy="218887"/>
            <a:chOff x="0" y="0"/>
            <a:chExt cx="740214" cy="5764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8441825" y="9345634"/>
            <a:ext cx="2810500" cy="218887"/>
            <a:chOff x="0" y="0"/>
            <a:chExt cx="740214" cy="5764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483833" y="9345931"/>
            <a:ext cx="2810500" cy="218887"/>
            <a:chOff x="0" y="0"/>
            <a:chExt cx="740214" cy="57649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1772" y="9345931"/>
            <a:ext cx="1589599" cy="218887"/>
            <a:chOff x="0" y="0"/>
            <a:chExt cx="418660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660" cy="57649"/>
            </a:xfrm>
            <a:custGeom>
              <a:avLst/>
              <a:gdLst/>
              <a:ahLst/>
              <a:cxnLst/>
              <a:rect r="r" b="b" t="t" l="l"/>
              <a:pathLst>
                <a:path h="57649" w="418660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195318" y="1375545"/>
            <a:ext cx="14770851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SONG STREAMS BY REGION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177107" y="3382230"/>
            <a:ext cx="7956975" cy="3784024"/>
            <a:chOff x="0" y="0"/>
            <a:chExt cx="10609299" cy="5045366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9"/>
            <a:srcRect l="0" t="14310" r="0" b="14310"/>
            <a:stretch>
              <a:fillRect/>
            </a:stretch>
          </p:blipFill>
          <p:spPr>
            <a:xfrm flipH="false" flipV="false">
              <a:off x="0" y="0"/>
              <a:ext cx="10609299" cy="5045366"/>
            </a:xfrm>
            <a:prstGeom prst="rect">
              <a:avLst/>
            </a:prstGeom>
          </p:spPr>
        </p:pic>
      </p:grpSp>
      <p:sp>
        <p:nvSpPr>
          <p:cNvPr name="TextBox 33" id="33"/>
          <p:cNvSpPr txBox="true"/>
          <p:nvPr/>
        </p:nvSpPr>
        <p:spPr>
          <a:xfrm rot="0">
            <a:off x="9588615" y="3363180"/>
            <a:ext cx="7303903" cy="32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</a:p>
        </p:txBody>
      </p:sp>
      <p:grpSp>
        <p:nvGrpSpPr>
          <p:cNvPr name="Group 34" id="34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47" id="47"/>
          <p:cNvGrpSpPr/>
          <p:nvPr/>
        </p:nvGrpSpPr>
        <p:grpSpPr>
          <a:xfrm rot="0">
            <a:off x="2848166" y="9345931"/>
            <a:ext cx="2810500" cy="218887"/>
            <a:chOff x="0" y="0"/>
            <a:chExt cx="740214" cy="5764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4758575" y="9345931"/>
            <a:ext cx="2810500" cy="218887"/>
            <a:chOff x="0" y="0"/>
            <a:chExt cx="740214" cy="5764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290581" y="9345931"/>
            <a:ext cx="2810500" cy="218887"/>
            <a:chOff x="0" y="0"/>
            <a:chExt cx="740214" cy="5764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40214" cy="57649"/>
            </a:xfrm>
            <a:custGeom>
              <a:avLst/>
              <a:gdLst/>
              <a:ahLst/>
              <a:cxnLst/>
              <a:rect r="r" b="b" t="t" l="l"/>
              <a:pathLst>
                <a:path h="57649" w="740214">
                  <a:moveTo>
                    <a:pt x="0" y="0"/>
                  </a:moveTo>
                  <a:lnTo>
                    <a:pt x="740214" y="0"/>
                  </a:lnTo>
                  <a:lnTo>
                    <a:pt x="74021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74021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9588615" y="3625962"/>
            <a:ext cx="7303903" cy="3580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Streams are heavily skewed toward a few key regions. These areas contribute the most to the total streams, reflecting the music preferences and consumption habits of their audiences.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24" id="2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31" id="3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381772" y="9345931"/>
            <a:ext cx="13216885" cy="218887"/>
            <a:chOff x="0" y="0"/>
            <a:chExt cx="3480990" cy="5764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480990" cy="57649"/>
            </a:xfrm>
            <a:custGeom>
              <a:avLst/>
              <a:gdLst/>
              <a:ahLst/>
              <a:cxnLst/>
              <a:rect r="r" b="b" t="t" l="l"/>
              <a:pathLst>
                <a:path h="57649" w="3480990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33790" y="1089958"/>
            <a:ext cx="13600300" cy="85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POPULARITY TRENDS OVER TIME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-1777" y="3821518"/>
            <a:ext cx="18288000" cy="178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F46A"/>
                </a:solidFill>
                <a:latin typeface="Canva Sans"/>
                <a:ea typeface="Canva Sans"/>
                <a:cs typeface="Canva Sans"/>
                <a:sym typeface="Canva Sans"/>
              </a:rPr>
              <a:t>The average popularity of songs fluctuates over time, with distinct peaks during certain periods. This suggests trends driven by seasonal hits, events, or viral moments in the music world.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44" r="0" b="-16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0483" y="1345018"/>
            <a:ext cx="9717517" cy="8541697"/>
            <a:chOff x="0" y="0"/>
            <a:chExt cx="1505498" cy="13233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5498" cy="1323332"/>
            </a:xfrm>
            <a:custGeom>
              <a:avLst/>
              <a:gdLst/>
              <a:ahLst/>
              <a:cxnLst/>
              <a:rect r="r" b="b" t="t" l="l"/>
              <a:pathLst>
                <a:path h="1323332" w="1505498">
                  <a:moveTo>
                    <a:pt x="18324" y="0"/>
                  </a:moveTo>
                  <a:lnTo>
                    <a:pt x="1487174" y="0"/>
                  </a:lnTo>
                  <a:cubicBezTo>
                    <a:pt x="1492034" y="0"/>
                    <a:pt x="1496694" y="1931"/>
                    <a:pt x="1500131" y="5367"/>
                  </a:cubicBezTo>
                  <a:cubicBezTo>
                    <a:pt x="1503567" y="8803"/>
                    <a:pt x="1505498" y="13464"/>
                    <a:pt x="1505498" y="18324"/>
                  </a:cubicBezTo>
                  <a:lnTo>
                    <a:pt x="1505498" y="1305008"/>
                  </a:lnTo>
                  <a:cubicBezTo>
                    <a:pt x="1505498" y="1309868"/>
                    <a:pt x="1503567" y="1314529"/>
                    <a:pt x="1500131" y="1317965"/>
                  </a:cubicBezTo>
                  <a:cubicBezTo>
                    <a:pt x="1496694" y="1321402"/>
                    <a:pt x="1492034" y="1323332"/>
                    <a:pt x="1487174" y="1323332"/>
                  </a:cubicBezTo>
                  <a:lnTo>
                    <a:pt x="18324" y="1323332"/>
                  </a:lnTo>
                  <a:cubicBezTo>
                    <a:pt x="8204" y="1323332"/>
                    <a:pt x="0" y="1315128"/>
                    <a:pt x="0" y="1305008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635" r="0" b="-163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4863" y="491209"/>
            <a:ext cx="5539659" cy="219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TOP ARTISTS</a:t>
            </a:r>
          </a:p>
          <a:p>
            <a:pPr algn="l">
              <a:lnSpc>
                <a:spcPts val="5300"/>
              </a:lnSpc>
            </a:pPr>
          </a:p>
          <a:p>
            <a:pPr algn="l">
              <a:lnSpc>
                <a:spcPts val="53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549192"/>
            <a:ext cx="8240857" cy="298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Leading artists like Billie Eilish and others consistently rank among the most streamed globally. Their music resonates across multiple regions, showing strong fan bases.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44" r="0" b="-16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0483" y="344307"/>
            <a:ext cx="9717517" cy="9942693"/>
            <a:chOff x="0" y="0"/>
            <a:chExt cx="1505498" cy="15403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5498" cy="1540383"/>
            </a:xfrm>
            <a:custGeom>
              <a:avLst/>
              <a:gdLst/>
              <a:ahLst/>
              <a:cxnLst/>
              <a:rect r="r" b="b" t="t" l="l"/>
              <a:pathLst>
                <a:path h="1540383" w="1505498">
                  <a:moveTo>
                    <a:pt x="18324" y="0"/>
                  </a:moveTo>
                  <a:lnTo>
                    <a:pt x="1487174" y="0"/>
                  </a:lnTo>
                  <a:cubicBezTo>
                    <a:pt x="1492034" y="0"/>
                    <a:pt x="1496694" y="1931"/>
                    <a:pt x="1500131" y="5367"/>
                  </a:cubicBezTo>
                  <a:cubicBezTo>
                    <a:pt x="1503567" y="8803"/>
                    <a:pt x="1505498" y="13464"/>
                    <a:pt x="1505498" y="18324"/>
                  </a:cubicBezTo>
                  <a:lnTo>
                    <a:pt x="1505498" y="1522059"/>
                  </a:lnTo>
                  <a:cubicBezTo>
                    <a:pt x="1505498" y="1532179"/>
                    <a:pt x="1497294" y="1540383"/>
                    <a:pt x="1487174" y="1540383"/>
                  </a:cubicBezTo>
                  <a:lnTo>
                    <a:pt x="18324" y="1540383"/>
                  </a:lnTo>
                  <a:cubicBezTo>
                    <a:pt x="13464" y="1540383"/>
                    <a:pt x="8803" y="1538453"/>
                    <a:pt x="5367" y="1535016"/>
                  </a:cubicBezTo>
                  <a:cubicBezTo>
                    <a:pt x="1931" y="1531580"/>
                    <a:pt x="0" y="1526919"/>
                    <a:pt x="0" y="1522059"/>
                  </a:cubicBezTo>
                  <a:lnTo>
                    <a:pt x="0" y="18324"/>
                  </a:lnTo>
                  <a:cubicBezTo>
                    <a:pt x="0" y="8204"/>
                    <a:pt x="8204" y="0"/>
                    <a:pt x="18324" y="0"/>
                  </a:cubicBezTo>
                  <a:close/>
                </a:path>
              </a:pathLst>
            </a:custGeom>
            <a:blipFill>
              <a:blip r:embed="rId3"/>
              <a:stretch>
                <a:fillRect l="-1629" t="0" r="-162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49446" y="7088693"/>
            <a:ext cx="8221037" cy="216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5"/>
              </a:lnSpc>
            </a:pPr>
            <a:r>
              <a:rPr lang="en-US" sz="31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Billie Eilish's top songs have amassed millions of streams. Her distinct sound and broad appeal have made her one of the most successful artists on the platform.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41713"/>
            <a:ext cx="8648700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Billie Eilish's Top Songs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795" y="-284578"/>
            <a:ext cx="18834842" cy="8196605"/>
            <a:chOff x="0" y="0"/>
            <a:chExt cx="25113123" cy="109288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70000"/>
            </a:blip>
            <a:srcRect l="0" t="17371" r="0" b="17371"/>
            <a:stretch>
              <a:fillRect/>
            </a:stretch>
          </p:blipFill>
          <p:spPr>
            <a:xfrm flipH="false" flipV="false">
              <a:off x="0" y="0"/>
              <a:ext cx="25113123" cy="1092880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-1056508" y="-1288753"/>
            <a:ext cx="20401015" cy="6432253"/>
            <a:chOff x="0" y="0"/>
            <a:chExt cx="5373107" cy="16940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3107" cy="1694091"/>
            </a:xfrm>
            <a:custGeom>
              <a:avLst/>
              <a:gdLst/>
              <a:ahLst/>
              <a:cxnLst/>
              <a:rect r="r" b="b" t="t" l="l"/>
              <a:pathLst>
                <a:path h="1694091" w="5373107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3" id="2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81772" y="9345931"/>
            <a:ext cx="14879745" cy="218887"/>
            <a:chOff x="0" y="0"/>
            <a:chExt cx="3918945" cy="576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18945" cy="57649"/>
            </a:xfrm>
            <a:custGeom>
              <a:avLst/>
              <a:gdLst/>
              <a:ahLst/>
              <a:cxnLst/>
              <a:rect r="r" b="b" t="t" l="l"/>
              <a:pathLst>
                <a:path h="57649" w="3918945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47" id="47"/>
          <p:cNvGrpSpPr/>
          <p:nvPr/>
        </p:nvGrpSpPr>
        <p:grpSpPr>
          <a:xfrm rot="0">
            <a:off x="8699385" y="8226853"/>
            <a:ext cx="892783" cy="892783"/>
            <a:chOff x="0" y="0"/>
            <a:chExt cx="1190378" cy="1190378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190378" cy="1190378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335601" y="287314"/>
              <a:ext cx="492600" cy="615750"/>
            </a:xfrm>
            <a:custGeom>
              <a:avLst/>
              <a:gdLst/>
              <a:ahLst/>
              <a:cxnLst/>
              <a:rect r="r" b="b" t="t" l="l"/>
              <a:pathLst>
                <a:path h="615750" w="492600">
                  <a:moveTo>
                    <a:pt x="0" y="0"/>
                  </a:moveTo>
                  <a:lnTo>
                    <a:pt x="492600" y="0"/>
                  </a:lnTo>
                  <a:lnTo>
                    <a:pt x="492600" y="615750"/>
                  </a:lnTo>
                  <a:lnTo>
                    <a:pt x="0" y="61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2" id="52"/>
            <p:cNvGrpSpPr/>
            <p:nvPr/>
          </p:nvGrpSpPr>
          <p:grpSpPr>
            <a:xfrm rot="5400000">
              <a:off x="261964" y="274868"/>
              <a:ext cx="355440" cy="311010"/>
              <a:chOff x="0" y="0"/>
              <a:chExt cx="812800" cy="7112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55" id="55"/>
          <p:cNvSpPr txBox="true"/>
          <p:nvPr/>
        </p:nvSpPr>
        <p:spPr>
          <a:xfrm rot="0">
            <a:off x="495300" y="543040"/>
            <a:ext cx="9096869" cy="131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8125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CONCLUSION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541291" y="3131329"/>
            <a:ext cx="13205418" cy="478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analysis provides valuable insights into Spotify's global music trends. Regional preferences, top-performing songs, and leading artists highlight the evolving landscape of the music industry. The data underscores how a few key regions and popular artists, like Billie Eilish, dominate streaming platforms. Understanding these patterns can help predict future music trends and inform strategic decisions for artists, labels, and marketers.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DAGP2fCIUf0</dc:identifier>
  <dcterms:modified xsi:type="dcterms:W3CDTF">2011-08-01T06:04:30Z</dcterms:modified>
  <cp:revision>1</cp:revision>
  <dc:title>Black and Green Bold Pop Music Concert Presentation</dc:title>
</cp:coreProperties>
</file>